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Petrona"/>
      <p:regular r:id="rId17"/>
    </p:embeddedFont>
    <p:embeddedFont>
      <p:font typeface="Petrona"/>
      <p:regular r:id="rId18"/>
    </p:embeddedFont>
    <p:embeddedFont>
      <p:font typeface="Petrona"/>
      <p:regular r:id="rId19"/>
    </p:embeddedFont>
    <p:embeddedFont>
      <p:font typeface="Petrona"/>
      <p:regular r:id="rId20"/>
    </p:embeddedFont>
    <p:embeddedFont>
      <p:font typeface="Inter"/>
      <p:regular r:id="rId21"/>
    </p:embeddedFont>
    <p:embeddedFont>
      <p:font typeface="Inter"/>
      <p:regular r:id="rId22"/>
    </p:embeddedFont>
    <p:embeddedFont>
      <p:font typeface="Inter"/>
      <p:regular r:id="rId23"/>
    </p:embeddedFont>
    <p:embeddedFont>
      <p:font typeface="Inter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image" Target="../media/image-3-3.png"/><Relationship Id="rId4" Type="http://schemas.openxmlformats.org/officeDocument/2006/relationships/image" Target="../media/image-3-4.svg"/><Relationship Id="rId5" Type="http://schemas.openxmlformats.org/officeDocument/2006/relationships/image" Target="../media/image-3-5.png"/><Relationship Id="rId6" Type="http://schemas.openxmlformats.org/officeDocument/2006/relationships/image" Target="../media/image-3-6.svg"/><Relationship Id="rId7" Type="http://schemas.openxmlformats.org/officeDocument/2006/relationships/image" Target="../media/image-3-7.png"/><Relationship Id="rId8" Type="http://schemas.openxmlformats.org/officeDocument/2006/relationships/image" Target="../media/image-3-8.svg"/><Relationship Id="rId9" Type="http://schemas.openxmlformats.org/officeDocument/2006/relationships/image" Target="../media/image-3-9.png"/><Relationship Id="rId10" Type="http://schemas.openxmlformats.org/officeDocument/2006/relationships/image" Target="../media/image-3-10.svg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465427"/>
            <a:ext cx="7556421" cy="2232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GitHub: Control de Versiones y Colaboración en la Nube</a:t>
            </a:r>
            <a:endParaRPr lang="en-US" sz="4650" dirty="0"/>
          </a:p>
        </p:txBody>
      </p:sp>
      <p:sp>
        <p:nvSpPr>
          <p:cNvPr id="4" name="Text 1"/>
          <p:cNvSpPr/>
          <p:nvPr/>
        </p:nvSpPr>
        <p:spPr>
          <a:xfrm>
            <a:off x="793790" y="5038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Yeikol Armando Mahecha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Talent tech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15177"/>
            <a:ext cx="5954197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Conclusiones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2613065"/>
            <a:ext cx="4196358" cy="2815947"/>
          </a:xfrm>
          <a:prstGeom prst="roundRect">
            <a:avLst>
              <a:gd name="adj" fmla="val 33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2847499"/>
            <a:ext cx="372749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🚀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Herramienta Indispensable</a:t>
            </a:r>
            <a:endParaRPr lang="en-US" sz="2300" dirty="0"/>
          </a:p>
        </p:txBody>
      </p:sp>
      <p:sp>
        <p:nvSpPr>
          <p:cNvPr id="5" name="Text 3"/>
          <p:cNvSpPr/>
          <p:nvPr/>
        </p:nvSpPr>
        <p:spPr>
          <a:xfrm>
            <a:off x="1028224" y="374296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se ha convertido en un estándar de la industria para el desarrollo colaborativo de software moderno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2613065"/>
            <a:ext cx="4196358" cy="2815947"/>
          </a:xfrm>
          <a:prstGeom prst="roundRect">
            <a:avLst>
              <a:gd name="adj" fmla="val 33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5451396" y="2847499"/>
            <a:ext cx="372749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📈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Mejora la Productividad</a:t>
            </a:r>
            <a:endParaRPr lang="en-US" sz="2300" dirty="0"/>
          </a:p>
        </p:txBody>
      </p:sp>
      <p:sp>
        <p:nvSpPr>
          <p:cNvPr id="8" name="Text 6"/>
          <p:cNvSpPr/>
          <p:nvPr/>
        </p:nvSpPr>
        <p:spPr>
          <a:xfrm>
            <a:off x="5451396" y="374296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Incrementa significativamente la eficiencia del equipo y la trazabilidad de cada cambio en el código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2613065"/>
            <a:ext cx="4196358" cy="2815947"/>
          </a:xfrm>
          <a:prstGeom prst="roundRect">
            <a:avLst>
              <a:gd name="adj" fmla="val 3383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9874568" y="2847499"/>
            <a:ext cx="372749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🎓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Inversión en Aprendizaje</a:t>
            </a:r>
            <a:endParaRPr lang="en-US" sz="2300" dirty="0"/>
          </a:p>
        </p:txBody>
      </p:sp>
      <p:sp>
        <p:nvSpPr>
          <p:cNvPr id="11" name="Text 9"/>
          <p:cNvSpPr/>
          <p:nvPr/>
        </p:nvSpPr>
        <p:spPr>
          <a:xfrm>
            <a:off x="9874568" y="3742968"/>
            <a:ext cx="372749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disciplina y práctica constante, pero los beneficios superan ampliamente el esfuerzo inicial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797543"/>
            <a:ext cx="13042821" cy="35957"/>
          </a:xfrm>
          <a:prstGeom prst="rect">
            <a:avLst/>
          </a:prstGeom>
          <a:solidFill>
            <a:srgbClr val="272525">
              <a:alpha val="50000"/>
            </a:srgbClr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6088618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Dominar GitHub es dominar una de las habilidades más valiosas en el desarrollo de software actual. ¡Comienza hoy tu viaje en el control de versiones!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18661" y="564594"/>
            <a:ext cx="5390198" cy="673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300"/>
              </a:lnSpc>
              <a:buNone/>
            </a:pPr>
            <a:r>
              <a:rPr lang="en-US" sz="42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¿Qué es GitHub?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18661" y="1730931"/>
            <a:ext cx="6346031" cy="9858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GitHub es una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plataforma basada en la nube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que revoluciona la forma en que los desarrolladores trabajan. Permite almacenar, gestionar y compartir código de manera eficiente y colaborativa.</a:t>
            </a:r>
            <a:endParaRPr lang="en-US" sz="1600" dirty="0"/>
          </a:p>
        </p:txBody>
      </p:sp>
      <p:sp>
        <p:nvSpPr>
          <p:cNvPr id="4" name="Text 2"/>
          <p:cNvSpPr/>
          <p:nvPr/>
        </p:nvSpPr>
        <p:spPr>
          <a:xfrm>
            <a:off x="718661" y="2901553"/>
            <a:ext cx="6346031" cy="13144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Utiliza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Git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el sistema de control de versiones más popular del mundo, para rastrear cada cambio en tu código. Ya sea que trabajes solo o en equipo, GitHub facilita la gestión de proyectos de cualquier tamaño.</a:t>
            </a:r>
            <a:endParaRPr lang="en-US" sz="1600" dirty="0"/>
          </a:p>
        </p:txBody>
      </p:sp>
      <p:sp>
        <p:nvSpPr>
          <p:cNvPr id="5" name="Text 3"/>
          <p:cNvSpPr/>
          <p:nvPr/>
        </p:nvSpPr>
        <p:spPr>
          <a:xfrm>
            <a:off x="718661" y="4400788"/>
            <a:ext cx="6346031" cy="6572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Ofrece repositorios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públicos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proyectos open source y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privados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desarrollo confidencial.</a:t>
            </a:r>
            <a:endParaRPr lang="en-US" sz="1600" dirty="0"/>
          </a:p>
        </p:txBody>
      </p:sp>
      <p:pic>
        <p:nvPicPr>
          <p:cNvPr id="6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73327" y="1777127"/>
            <a:ext cx="6346031" cy="634603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1647" y="621983"/>
            <a:ext cx="6452354" cy="742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0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¿Para qué sirve GitHub?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1647" y="1816418"/>
            <a:ext cx="4198263" cy="2964656"/>
          </a:xfrm>
          <a:prstGeom prst="roundRect">
            <a:avLst>
              <a:gd name="adj" fmla="val 32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1025366" y="2050137"/>
            <a:ext cx="678537" cy="678537"/>
          </a:xfrm>
          <a:prstGeom prst="roundRect">
            <a:avLst>
              <a:gd name="adj" fmla="val 13474705"/>
            </a:avLst>
          </a:prstGeom>
          <a:solidFill>
            <a:srgbClr val="007EBD"/>
          </a:solidFill>
          <a:ln/>
        </p:spPr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11937" y="2236708"/>
            <a:ext cx="305276" cy="30527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5366" y="2954774"/>
            <a:ext cx="2968823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Control de Versiones</a:t>
            </a:r>
            <a:endParaRPr lang="en-US" sz="2300" dirty="0"/>
          </a:p>
        </p:txBody>
      </p:sp>
      <p:sp>
        <p:nvSpPr>
          <p:cNvPr id="7" name="Text 4"/>
          <p:cNvSpPr/>
          <p:nvPr/>
        </p:nvSpPr>
        <p:spPr>
          <a:xfrm>
            <a:off x="1025366" y="3461504"/>
            <a:ext cx="3730823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Rastrea cada cambio en tu código fuente con un historial completo y detallado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009" y="1816418"/>
            <a:ext cx="4198263" cy="2964656"/>
          </a:xfrm>
          <a:prstGeom prst="roundRect">
            <a:avLst>
              <a:gd name="adj" fmla="val 32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9" name="Shape 6"/>
          <p:cNvSpPr/>
          <p:nvPr/>
        </p:nvSpPr>
        <p:spPr>
          <a:xfrm>
            <a:off x="5449729" y="2050137"/>
            <a:ext cx="678537" cy="678537"/>
          </a:xfrm>
          <a:prstGeom prst="roundRect">
            <a:avLst>
              <a:gd name="adj" fmla="val 13474705"/>
            </a:avLst>
          </a:prstGeom>
          <a:solidFill>
            <a:srgbClr val="007EBD"/>
          </a:solidFill>
          <a:ln/>
        </p:spPr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6300" y="2236708"/>
            <a:ext cx="305276" cy="305276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449729" y="2954774"/>
            <a:ext cx="3270409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Colaboración en Equipo</a:t>
            </a:r>
            <a:endParaRPr lang="en-US" sz="2300" dirty="0"/>
          </a:p>
        </p:txBody>
      </p:sp>
      <p:sp>
        <p:nvSpPr>
          <p:cNvPr id="12" name="Text 8"/>
          <p:cNvSpPr/>
          <p:nvPr/>
        </p:nvSpPr>
        <p:spPr>
          <a:xfrm>
            <a:off x="5449729" y="3461504"/>
            <a:ext cx="3730823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Trabaja con equipos distribuidos en todo el mundo de forma sincronizada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9640372" y="1816418"/>
            <a:ext cx="4198263" cy="2964656"/>
          </a:xfrm>
          <a:prstGeom prst="roundRect">
            <a:avLst>
              <a:gd name="adj" fmla="val 3205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4" name="Shape 10"/>
          <p:cNvSpPr/>
          <p:nvPr/>
        </p:nvSpPr>
        <p:spPr>
          <a:xfrm>
            <a:off x="9874091" y="2050137"/>
            <a:ext cx="678537" cy="678537"/>
          </a:xfrm>
          <a:prstGeom prst="roundRect">
            <a:avLst>
              <a:gd name="adj" fmla="val 13474705"/>
            </a:avLst>
          </a:prstGeom>
          <a:solidFill>
            <a:srgbClr val="007EBD"/>
          </a:solidFill>
          <a:ln/>
        </p:spPr>
      </p:sp>
      <p:pic>
        <p:nvPicPr>
          <p:cNvPr id="15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60662" y="2236708"/>
            <a:ext cx="305276" cy="305276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874091" y="2954774"/>
            <a:ext cx="2968823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Revisión de Código</a:t>
            </a:r>
            <a:endParaRPr lang="en-US" sz="2300" dirty="0"/>
          </a:p>
        </p:txBody>
      </p:sp>
      <p:sp>
        <p:nvSpPr>
          <p:cNvPr id="17" name="Text 12"/>
          <p:cNvSpPr/>
          <p:nvPr/>
        </p:nvSpPr>
        <p:spPr>
          <a:xfrm>
            <a:off x="9874091" y="3461504"/>
            <a:ext cx="3730823" cy="10858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Revisa y aprueba cambios mediante pull requests antes de integrarlos</a:t>
            </a:r>
            <a:endParaRPr lang="en-US" sz="1750" dirty="0"/>
          </a:p>
        </p:txBody>
      </p:sp>
      <p:sp>
        <p:nvSpPr>
          <p:cNvPr id="18" name="Shape 13"/>
          <p:cNvSpPr/>
          <p:nvPr/>
        </p:nvSpPr>
        <p:spPr>
          <a:xfrm>
            <a:off x="791647" y="5007173"/>
            <a:ext cx="6410444" cy="2602706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19" name="Shape 14"/>
          <p:cNvSpPr/>
          <p:nvPr/>
        </p:nvSpPr>
        <p:spPr>
          <a:xfrm>
            <a:off x="1025366" y="5240893"/>
            <a:ext cx="678537" cy="678537"/>
          </a:xfrm>
          <a:prstGeom prst="roundRect">
            <a:avLst>
              <a:gd name="adj" fmla="val 13474705"/>
            </a:avLst>
          </a:prstGeom>
          <a:solidFill>
            <a:srgbClr val="007EBD"/>
          </a:solidFill>
          <a:ln/>
        </p:spPr>
      </p:sp>
      <p:pic>
        <p:nvPicPr>
          <p:cNvPr id="20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11937" y="5427464"/>
            <a:ext cx="305276" cy="305276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25366" y="6145530"/>
            <a:ext cx="3073598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Automatización CI/CD</a:t>
            </a:r>
            <a:endParaRPr lang="en-US" sz="2300" dirty="0"/>
          </a:p>
        </p:txBody>
      </p:sp>
      <p:sp>
        <p:nvSpPr>
          <p:cNvPr id="22" name="Text 16"/>
          <p:cNvSpPr/>
          <p:nvPr/>
        </p:nvSpPr>
        <p:spPr>
          <a:xfrm>
            <a:off x="1025366" y="6652260"/>
            <a:ext cx="5943005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Implementa flujos automáticos de integración y despliegue continuo</a:t>
            </a:r>
            <a:endParaRPr lang="en-US" sz="1750" dirty="0"/>
          </a:p>
        </p:txBody>
      </p:sp>
      <p:sp>
        <p:nvSpPr>
          <p:cNvPr id="23" name="Shape 17"/>
          <p:cNvSpPr/>
          <p:nvPr/>
        </p:nvSpPr>
        <p:spPr>
          <a:xfrm>
            <a:off x="7428190" y="5007173"/>
            <a:ext cx="6410444" cy="2602706"/>
          </a:xfrm>
          <a:prstGeom prst="roundRect">
            <a:avLst>
              <a:gd name="adj" fmla="val 3650"/>
            </a:avLst>
          </a:prstGeom>
          <a:solidFill>
            <a:srgbClr val="CCEEFF"/>
          </a:solidFill>
          <a:ln w="7620">
            <a:solidFill>
              <a:srgbClr val="B2D4E5"/>
            </a:solidFill>
            <a:prstDash val="solid"/>
          </a:ln>
        </p:spPr>
      </p:sp>
      <p:sp>
        <p:nvSpPr>
          <p:cNvPr id="24" name="Shape 18"/>
          <p:cNvSpPr/>
          <p:nvPr/>
        </p:nvSpPr>
        <p:spPr>
          <a:xfrm>
            <a:off x="7661910" y="5240893"/>
            <a:ext cx="678537" cy="678537"/>
          </a:xfrm>
          <a:prstGeom prst="roundRect">
            <a:avLst>
              <a:gd name="adj" fmla="val 13474705"/>
            </a:avLst>
          </a:prstGeom>
          <a:solidFill>
            <a:srgbClr val="007EBD"/>
          </a:solidFill>
          <a:ln/>
        </p:spPr>
      </p:sp>
      <p:pic>
        <p:nvPicPr>
          <p:cNvPr id="25" name="Image 4" descr="preencoded.png">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48481" y="5427464"/>
            <a:ext cx="305276" cy="305276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661910" y="6145530"/>
            <a:ext cx="2968823" cy="3711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Documentación</a:t>
            </a:r>
            <a:endParaRPr lang="en-US" sz="2300" dirty="0"/>
          </a:p>
        </p:txBody>
      </p:sp>
      <p:sp>
        <p:nvSpPr>
          <p:cNvPr id="27" name="Text 20"/>
          <p:cNvSpPr/>
          <p:nvPr/>
        </p:nvSpPr>
        <p:spPr>
          <a:xfrm>
            <a:off x="7661910" y="6652260"/>
            <a:ext cx="5943005" cy="7239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Documenta proyectos de forma profesional con archivos README y wikis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22233"/>
            <a:ext cx="6563320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Ventajas de usar GitHub</a:t>
            </a:r>
            <a:endParaRPr lang="en-US" sz="4650" dirty="0"/>
          </a:p>
        </p:txBody>
      </p:sp>
      <p:sp>
        <p:nvSpPr>
          <p:cNvPr id="3" name="Shape 1"/>
          <p:cNvSpPr/>
          <p:nvPr/>
        </p:nvSpPr>
        <p:spPr>
          <a:xfrm>
            <a:off x="793790" y="1920121"/>
            <a:ext cx="4196358" cy="2861667"/>
          </a:xfrm>
          <a:prstGeom prst="roundRect">
            <a:avLst>
              <a:gd name="adj" fmla="val 511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763310" y="1920121"/>
            <a:ext cx="121920" cy="2861667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5" name="Text 3"/>
          <p:cNvSpPr/>
          <p:nvPr/>
        </p:nvSpPr>
        <p:spPr>
          <a:xfrm>
            <a:off x="1142524" y="2177415"/>
            <a:ext cx="359033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🎯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Control Total del Historial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1142524" y="3072884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Accede a cualquier versión anterior de tu proyecto. Cada cambio queda registrado con fecha, autor y descripción.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5216962" y="1920121"/>
            <a:ext cx="4196358" cy="2861667"/>
          </a:xfrm>
          <a:prstGeom prst="roundRect">
            <a:avLst>
              <a:gd name="adj" fmla="val 511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8" name="Shape 6"/>
          <p:cNvSpPr/>
          <p:nvPr/>
        </p:nvSpPr>
        <p:spPr>
          <a:xfrm>
            <a:off x="5186482" y="1920121"/>
            <a:ext cx="121920" cy="2861667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9" name="Text 7"/>
          <p:cNvSpPr/>
          <p:nvPr/>
        </p:nvSpPr>
        <p:spPr>
          <a:xfrm>
            <a:off x="5565696" y="2177415"/>
            <a:ext cx="359033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⚡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Colaboración en Tiempo Real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565696" y="307288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Múltiples desarrolladores pueden trabajar simultáneamente sin sobrescribir el trabajo de otros.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0133" y="1920121"/>
            <a:ext cx="4196358" cy="2861667"/>
          </a:xfrm>
          <a:prstGeom prst="roundRect">
            <a:avLst>
              <a:gd name="adj" fmla="val 5113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2" name="Shape 10"/>
          <p:cNvSpPr/>
          <p:nvPr/>
        </p:nvSpPr>
        <p:spPr>
          <a:xfrm>
            <a:off x="9609653" y="1920121"/>
            <a:ext cx="121920" cy="2861667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3" name="Text 11"/>
          <p:cNvSpPr/>
          <p:nvPr/>
        </p:nvSpPr>
        <p:spPr>
          <a:xfrm>
            <a:off x="9988868" y="2177415"/>
            <a:ext cx="359033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🔗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Integraciones Poderosas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988868" y="3072884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Conecta con VS Code, Jira, Slack y cientos de herramientas para optimizar tu flujo de trabajo.</a:t>
            </a:r>
            <a:endParaRPr lang="en-US" sz="1750" dirty="0"/>
          </a:p>
        </p:txBody>
      </p:sp>
      <p:sp>
        <p:nvSpPr>
          <p:cNvPr id="15" name="Shape 13"/>
          <p:cNvSpPr/>
          <p:nvPr/>
        </p:nvSpPr>
        <p:spPr>
          <a:xfrm>
            <a:off x="793790" y="5008602"/>
            <a:ext cx="4196358" cy="2498765"/>
          </a:xfrm>
          <a:prstGeom prst="roundRect">
            <a:avLst>
              <a:gd name="adj" fmla="val 585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16" name="Shape 14"/>
          <p:cNvSpPr/>
          <p:nvPr/>
        </p:nvSpPr>
        <p:spPr>
          <a:xfrm>
            <a:off x="763310" y="5008602"/>
            <a:ext cx="121920" cy="2498765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17" name="Text 15"/>
          <p:cNvSpPr/>
          <p:nvPr/>
        </p:nvSpPr>
        <p:spPr>
          <a:xfrm>
            <a:off x="1142524" y="5265896"/>
            <a:ext cx="3545562" cy="3873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🔒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Seguridad Garantizada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1142524" y="5789295"/>
            <a:ext cx="359033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Protege tu código con repositorios privados, autenticación de dos factores y permisos granulares.</a:t>
            </a:r>
            <a:endParaRPr lang="en-US" sz="1750" dirty="0"/>
          </a:p>
        </p:txBody>
      </p:sp>
      <p:sp>
        <p:nvSpPr>
          <p:cNvPr id="19" name="Shape 17"/>
          <p:cNvSpPr/>
          <p:nvPr/>
        </p:nvSpPr>
        <p:spPr>
          <a:xfrm>
            <a:off x="5216962" y="5008602"/>
            <a:ext cx="4196358" cy="2498765"/>
          </a:xfrm>
          <a:prstGeom prst="roundRect">
            <a:avLst>
              <a:gd name="adj" fmla="val 5855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B2D4E5"/>
            </a:solidFill>
            <a:prstDash val="solid"/>
          </a:ln>
        </p:spPr>
      </p:sp>
      <p:sp>
        <p:nvSpPr>
          <p:cNvPr id="20" name="Shape 18"/>
          <p:cNvSpPr/>
          <p:nvPr/>
        </p:nvSpPr>
        <p:spPr>
          <a:xfrm>
            <a:off x="5186482" y="5008602"/>
            <a:ext cx="121920" cy="2498765"/>
          </a:xfrm>
          <a:prstGeom prst="roundRect">
            <a:avLst>
              <a:gd name="adj" fmla="val 78139"/>
            </a:avLst>
          </a:prstGeom>
          <a:solidFill>
            <a:srgbClr val="007EBD"/>
          </a:solidFill>
          <a:ln/>
        </p:spPr>
      </p:sp>
      <p:sp>
        <p:nvSpPr>
          <p:cNvPr id="21" name="Text 19"/>
          <p:cNvSpPr/>
          <p:nvPr/>
        </p:nvSpPr>
        <p:spPr>
          <a:xfrm>
            <a:off x="5565696" y="5265896"/>
            <a:ext cx="3590330" cy="7593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💚</a:t>
            </a:r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Gratuito para Open Source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5565696" y="6161365"/>
            <a:ext cx="359033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Acceso completo sin costo para proyectos de código abierto y comunidad activa global.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97813" y="731401"/>
            <a:ext cx="5182910" cy="5604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Desventajas a Considerar</a:t>
            </a:r>
            <a:endParaRPr lang="en-US" sz="3500" dirty="0"/>
          </a:p>
        </p:txBody>
      </p:sp>
      <p:sp>
        <p:nvSpPr>
          <p:cNvPr id="3" name="Shape 1"/>
          <p:cNvSpPr/>
          <p:nvPr/>
        </p:nvSpPr>
        <p:spPr>
          <a:xfrm>
            <a:off x="597813" y="1740218"/>
            <a:ext cx="7894082" cy="1400056"/>
          </a:xfrm>
          <a:prstGeom prst="roundRect">
            <a:avLst>
              <a:gd name="adj" fmla="val 512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91408" y="1933813"/>
            <a:ext cx="2525673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📚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Curva de Aprendizaje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1408" y="2399943"/>
            <a:ext cx="7506891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Requiere conocimientos básicos de Git y sus comandos. Los conceptos iniciales pueden ser desafiantes.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97813" y="3311009"/>
            <a:ext cx="7894082" cy="1126688"/>
          </a:xfrm>
          <a:prstGeom prst="roundRect">
            <a:avLst>
              <a:gd name="adj" fmla="val 636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7" name="Text 5"/>
          <p:cNvSpPr/>
          <p:nvPr/>
        </p:nvSpPr>
        <p:spPr>
          <a:xfrm>
            <a:off x="791408" y="3504605"/>
            <a:ext cx="2872621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🌐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Dependencia de Internet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1408" y="3970734"/>
            <a:ext cx="7506891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Necesitas conexión para sincronizar cambios, aunque Git local funciona sin conexión.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97813" y="4608433"/>
            <a:ext cx="7894082" cy="1126688"/>
          </a:xfrm>
          <a:prstGeom prst="roundRect">
            <a:avLst>
              <a:gd name="adj" fmla="val 6368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0" name="Text 8"/>
          <p:cNvSpPr/>
          <p:nvPr/>
        </p:nvSpPr>
        <p:spPr>
          <a:xfrm>
            <a:off x="791408" y="4802029"/>
            <a:ext cx="3188375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💰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Costos en Planes Avanzados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1408" y="5268158"/>
            <a:ext cx="7506891" cy="2733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Repositorios privados ilimitados y funciones empresariales requieren suscripción paga.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97813" y="5905857"/>
            <a:ext cx="7894082" cy="1400056"/>
          </a:xfrm>
          <a:prstGeom prst="roundRect">
            <a:avLst>
              <a:gd name="adj" fmla="val 5125"/>
            </a:avLst>
          </a:prstGeom>
          <a:solidFill>
            <a:srgbClr val="FFFFFF">
              <a:alpha val="95000"/>
            </a:srgbClr>
          </a:solidFill>
          <a:ln w="22860">
            <a:solidFill>
              <a:srgbClr val="B2D4E5"/>
            </a:solidFill>
            <a:prstDash val="solid"/>
          </a:ln>
        </p:spPr>
      </p:sp>
      <p:sp>
        <p:nvSpPr>
          <p:cNvPr id="13" name="Text 11"/>
          <p:cNvSpPr/>
          <p:nvPr/>
        </p:nvSpPr>
        <p:spPr>
          <a:xfrm>
            <a:off x="791408" y="6099453"/>
            <a:ext cx="2412087" cy="2953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⚠️</a:t>
            </a:r>
            <a:pPr algn="l" indent="0" marL="0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 Riesgo de Conflictos</a:t>
            </a:r>
            <a:endParaRPr lang="en-US" sz="1750" dirty="0"/>
          </a:p>
        </p:txBody>
      </p:sp>
      <p:sp>
        <p:nvSpPr>
          <p:cNvPr id="14" name="Text 12"/>
          <p:cNvSpPr/>
          <p:nvPr/>
        </p:nvSpPr>
        <p:spPr>
          <a:xfrm>
            <a:off x="791408" y="6565583"/>
            <a:ext cx="7506891" cy="546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1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 no se gestiona correctamente, pueden surgir conflictos de versiones que requieren resolución manual.</a:t>
            </a:r>
            <a:endParaRPr lang="en-US" sz="1300" dirty="0"/>
          </a:p>
        </p:txBody>
      </p:sp>
      <p:pic>
        <p:nvPicPr>
          <p:cNvPr id="1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16233" y="1740218"/>
            <a:ext cx="5123855" cy="512385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36865" y="500420"/>
            <a:ext cx="7232094" cy="5970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00"/>
              </a:lnSpc>
              <a:buNone/>
            </a:pPr>
            <a:r>
              <a:rPr lang="en-US" sz="3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Comandos Fundamentales de Git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636865" y="1461492"/>
            <a:ext cx="13356669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Estos son los comandos esenciales que todo desarrollador debe dominar para trabajar eficientemente con GitHub:</a:t>
            </a:r>
            <a:endParaRPr lang="en-US" sz="1400" dirty="0"/>
          </a:p>
        </p:txBody>
      </p:sp>
      <p:sp>
        <p:nvSpPr>
          <p:cNvPr id="4" name="Shape 2"/>
          <p:cNvSpPr/>
          <p:nvPr/>
        </p:nvSpPr>
        <p:spPr>
          <a:xfrm>
            <a:off x="636865" y="1957388"/>
            <a:ext cx="13356669" cy="5864543"/>
          </a:xfrm>
          <a:prstGeom prst="roundRect">
            <a:avLst>
              <a:gd name="adj" fmla="val 130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644485" y="1965007"/>
            <a:ext cx="13341429" cy="52482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826532" y="2081808"/>
            <a:ext cx="36347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Comando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4832747" y="2081808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Descripción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644485" y="2489835"/>
            <a:ext cx="13341429" cy="532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826532" y="2606635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init</a:t>
            </a:r>
            <a:endParaRPr lang="en-US" sz="1400" dirty="0"/>
          </a:p>
        </p:txBody>
      </p:sp>
      <p:sp>
        <p:nvSpPr>
          <p:cNvPr id="10" name="Text 8"/>
          <p:cNvSpPr/>
          <p:nvPr/>
        </p:nvSpPr>
        <p:spPr>
          <a:xfrm>
            <a:off x="4832747" y="2606635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Inicializa un nuevo repositorio Git en el directorio actual</a:t>
            </a:r>
            <a:endParaRPr lang="en-US" sz="1400" dirty="0"/>
          </a:p>
        </p:txBody>
      </p:sp>
      <p:sp>
        <p:nvSpPr>
          <p:cNvPr id="11" name="Shape 9"/>
          <p:cNvSpPr/>
          <p:nvPr/>
        </p:nvSpPr>
        <p:spPr>
          <a:xfrm>
            <a:off x="644485" y="3022283"/>
            <a:ext cx="13341429" cy="532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826532" y="3139083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 URL</a:t>
            </a:r>
            <a:endParaRPr lang="en-US" sz="1400" dirty="0"/>
          </a:p>
        </p:txBody>
      </p:sp>
      <p:sp>
        <p:nvSpPr>
          <p:cNvPr id="13" name="Text 11"/>
          <p:cNvSpPr/>
          <p:nvPr/>
        </p:nvSpPr>
        <p:spPr>
          <a:xfrm>
            <a:off x="4832747" y="3139083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Clona un repositorio remoto completo a tu máquina local</a:t>
            </a:r>
            <a:endParaRPr lang="en-US" sz="1400" dirty="0"/>
          </a:p>
        </p:txBody>
      </p:sp>
      <p:sp>
        <p:nvSpPr>
          <p:cNvPr id="14" name="Shape 12"/>
          <p:cNvSpPr/>
          <p:nvPr/>
        </p:nvSpPr>
        <p:spPr>
          <a:xfrm>
            <a:off x="644485" y="3554730"/>
            <a:ext cx="13341429" cy="532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826532" y="3671530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.</a:t>
            </a:r>
            <a:endParaRPr lang="en-US" sz="1400" dirty="0"/>
          </a:p>
        </p:txBody>
      </p:sp>
      <p:sp>
        <p:nvSpPr>
          <p:cNvPr id="16" name="Text 14"/>
          <p:cNvSpPr/>
          <p:nvPr/>
        </p:nvSpPr>
        <p:spPr>
          <a:xfrm>
            <a:off x="4832747" y="3671530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Agrega todos los archivos modificados al área de preparación</a:t>
            </a:r>
            <a:endParaRPr lang="en-US" sz="1400" dirty="0"/>
          </a:p>
        </p:txBody>
      </p:sp>
      <p:sp>
        <p:nvSpPr>
          <p:cNvPr id="17" name="Shape 15"/>
          <p:cNvSpPr/>
          <p:nvPr/>
        </p:nvSpPr>
        <p:spPr>
          <a:xfrm>
            <a:off x="644485" y="4087178"/>
            <a:ext cx="13341429" cy="532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826532" y="4203978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"mensaje"</a:t>
            </a:r>
            <a:endParaRPr lang="en-US" sz="1400" dirty="0"/>
          </a:p>
        </p:txBody>
      </p:sp>
      <p:sp>
        <p:nvSpPr>
          <p:cNvPr id="19" name="Text 17"/>
          <p:cNvSpPr/>
          <p:nvPr/>
        </p:nvSpPr>
        <p:spPr>
          <a:xfrm>
            <a:off x="4832747" y="4203978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Guarda los cambios en el historial con un mensaje descriptivo</a:t>
            </a:r>
            <a:endParaRPr lang="en-US" sz="1400" dirty="0"/>
          </a:p>
        </p:txBody>
      </p:sp>
      <p:sp>
        <p:nvSpPr>
          <p:cNvPr id="20" name="Shape 18"/>
          <p:cNvSpPr/>
          <p:nvPr/>
        </p:nvSpPr>
        <p:spPr>
          <a:xfrm>
            <a:off x="644485" y="4619625"/>
            <a:ext cx="13341429" cy="532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826532" y="4736425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push origin main</a:t>
            </a:r>
            <a:endParaRPr lang="en-US" sz="1400" dirty="0"/>
          </a:p>
        </p:txBody>
      </p:sp>
      <p:sp>
        <p:nvSpPr>
          <p:cNvPr id="22" name="Text 20"/>
          <p:cNvSpPr/>
          <p:nvPr/>
        </p:nvSpPr>
        <p:spPr>
          <a:xfrm>
            <a:off x="4832747" y="4736425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Envía los commits locales al repositorio remoto en GitHub</a:t>
            </a:r>
            <a:endParaRPr lang="en-US" sz="1400" dirty="0"/>
          </a:p>
        </p:txBody>
      </p:sp>
      <p:sp>
        <p:nvSpPr>
          <p:cNvPr id="23" name="Shape 21"/>
          <p:cNvSpPr/>
          <p:nvPr/>
        </p:nvSpPr>
        <p:spPr>
          <a:xfrm>
            <a:off x="644485" y="5152072"/>
            <a:ext cx="13341429" cy="532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826532" y="5268873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pull origin main</a:t>
            </a:r>
            <a:endParaRPr lang="en-US" sz="1400" dirty="0"/>
          </a:p>
        </p:txBody>
      </p:sp>
      <p:sp>
        <p:nvSpPr>
          <p:cNvPr id="25" name="Text 23"/>
          <p:cNvSpPr/>
          <p:nvPr/>
        </p:nvSpPr>
        <p:spPr>
          <a:xfrm>
            <a:off x="4832747" y="5268873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Descarga e integra los últimos cambios del repositorio remoto</a:t>
            </a:r>
            <a:endParaRPr lang="en-US" sz="1400" dirty="0"/>
          </a:p>
        </p:txBody>
      </p:sp>
      <p:sp>
        <p:nvSpPr>
          <p:cNvPr id="26" name="Shape 24"/>
          <p:cNvSpPr/>
          <p:nvPr/>
        </p:nvSpPr>
        <p:spPr>
          <a:xfrm>
            <a:off x="644485" y="5684520"/>
            <a:ext cx="13341429" cy="532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826532" y="5801320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status</a:t>
            </a:r>
            <a:endParaRPr lang="en-US" sz="1400" dirty="0"/>
          </a:p>
        </p:txBody>
      </p:sp>
      <p:sp>
        <p:nvSpPr>
          <p:cNvPr id="28" name="Text 26"/>
          <p:cNvSpPr/>
          <p:nvPr/>
        </p:nvSpPr>
        <p:spPr>
          <a:xfrm>
            <a:off x="4832747" y="5801320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Muestra el estado actual de los archivos modificados</a:t>
            </a:r>
            <a:endParaRPr lang="en-US" sz="1400" dirty="0"/>
          </a:p>
        </p:txBody>
      </p:sp>
      <p:sp>
        <p:nvSpPr>
          <p:cNvPr id="29" name="Shape 27"/>
          <p:cNvSpPr/>
          <p:nvPr/>
        </p:nvSpPr>
        <p:spPr>
          <a:xfrm>
            <a:off x="644485" y="6216968"/>
            <a:ext cx="13341429" cy="532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0" name="Text 28"/>
          <p:cNvSpPr/>
          <p:nvPr/>
        </p:nvSpPr>
        <p:spPr>
          <a:xfrm>
            <a:off x="826532" y="6333768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branch</a:t>
            </a:r>
            <a:endParaRPr lang="en-US" sz="1400" dirty="0"/>
          </a:p>
        </p:txBody>
      </p:sp>
      <p:sp>
        <p:nvSpPr>
          <p:cNvPr id="31" name="Text 29"/>
          <p:cNvSpPr/>
          <p:nvPr/>
        </p:nvSpPr>
        <p:spPr>
          <a:xfrm>
            <a:off x="4832747" y="6333768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Lista todas las ramas o crea nuevas ramas de desarrollo</a:t>
            </a:r>
            <a:endParaRPr lang="en-US" sz="1400" dirty="0"/>
          </a:p>
        </p:txBody>
      </p:sp>
      <p:sp>
        <p:nvSpPr>
          <p:cNvPr id="32" name="Shape 30"/>
          <p:cNvSpPr/>
          <p:nvPr/>
        </p:nvSpPr>
        <p:spPr>
          <a:xfrm>
            <a:off x="644485" y="6749415"/>
            <a:ext cx="13341429" cy="5324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33" name="Text 31"/>
          <p:cNvSpPr/>
          <p:nvPr/>
        </p:nvSpPr>
        <p:spPr>
          <a:xfrm>
            <a:off x="826532" y="6866215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merge rama</a:t>
            </a:r>
            <a:endParaRPr lang="en-US" sz="1400" dirty="0"/>
          </a:p>
        </p:txBody>
      </p:sp>
      <p:sp>
        <p:nvSpPr>
          <p:cNvPr id="34" name="Text 32"/>
          <p:cNvSpPr/>
          <p:nvPr/>
        </p:nvSpPr>
        <p:spPr>
          <a:xfrm>
            <a:off x="4832747" y="6866215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Fusiona los cambios de una rama con la rama actual</a:t>
            </a:r>
            <a:endParaRPr lang="en-US" sz="1400" dirty="0"/>
          </a:p>
        </p:txBody>
      </p:sp>
      <p:sp>
        <p:nvSpPr>
          <p:cNvPr id="35" name="Shape 33"/>
          <p:cNvSpPr/>
          <p:nvPr/>
        </p:nvSpPr>
        <p:spPr>
          <a:xfrm>
            <a:off x="644485" y="7281863"/>
            <a:ext cx="13341429" cy="5324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36" name="Text 34"/>
          <p:cNvSpPr/>
          <p:nvPr/>
        </p:nvSpPr>
        <p:spPr>
          <a:xfrm>
            <a:off x="826532" y="7398663"/>
            <a:ext cx="3634740" cy="298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log</a:t>
            </a:r>
            <a:endParaRPr lang="en-US" sz="1400" dirty="0"/>
          </a:p>
        </p:txBody>
      </p:sp>
      <p:sp>
        <p:nvSpPr>
          <p:cNvPr id="37" name="Text 35"/>
          <p:cNvSpPr/>
          <p:nvPr/>
        </p:nvSpPr>
        <p:spPr>
          <a:xfrm>
            <a:off x="4832747" y="7398663"/>
            <a:ext cx="8971240" cy="2912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Muestra el historial completo de commits del proyecto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041" y="556379"/>
            <a:ext cx="5620345" cy="6619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Flujo de Trabajo Típico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6041" y="1621750"/>
            <a:ext cx="1008578" cy="121027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16311" y="1823442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Inicializar o Clonar</a:t>
            </a:r>
            <a:endParaRPr lang="en-US" sz="2050" dirty="0"/>
          </a:p>
        </p:txBody>
      </p:sp>
      <p:sp>
        <p:nvSpPr>
          <p:cNvPr id="5" name="Text 2"/>
          <p:cNvSpPr/>
          <p:nvPr/>
        </p:nvSpPr>
        <p:spPr>
          <a:xfrm>
            <a:off x="1916311" y="2275403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Comienza con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init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un nuevo proyecto o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clone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uno existente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41" y="2832021"/>
            <a:ext cx="1008578" cy="121027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916311" y="303371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Modificar Archivos</a:t>
            </a:r>
            <a:endParaRPr lang="en-US" sz="2050" dirty="0"/>
          </a:p>
        </p:txBody>
      </p:sp>
      <p:sp>
        <p:nvSpPr>
          <p:cNvPr id="8" name="Text 4"/>
          <p:cNvSpPr/>
          <p:nvPr/>
        </p:nvSpPr>
        <p:spPr>
          <a:xfrm>
            <a:off x="1916311" y="348567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Realiza cambios en tu código, agrega nuevas funciones o corrige errores</a:t>
            </a:r>
            <a:endParaRPr lang="en-US" sz="15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041" y="4042291"/>
            <a:ext cx="1008578" cy="1210270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916311" y="424398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Preparar Cambios</a:t>
            </a:r>
            <a:endParaRPr lang="en-US" sz="2050" dirty="0"/>
          </a:p>
        </p:txBody>
      </p:sp>
      <p:sp>
        <p:nvSpPr>
          <p:cNvPr id="11" name="Text 6"/>
          <p:cNvSpPr/>
          <p:nvPr/>
        </p:nvSpPr>
        <p:spPr>
          <a:xfrm>
            <a:off x="1916311" y="469594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seleccionar qué archivos incluir en el siguiente commit</a:t>
            </a:r>
            <a:endParaRPr lang="en-US" sz="15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041" y="5252561"/>
            <a:ext cx="1008578" cy="1210270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1916311" y="545425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Confirmar Cambios</a:t>
            </a:r>
            <a:endParaRPr lang="en-US" sz="2050" dirty="0"/>
          </a:p>
        </p:txBody>
      </p:sp>
      <p:sp>
        <p:nvSpPr>
          <p:cNvPr id="14" name="Text 8"/>
          <p:cNvSpPr/>
          <p:nvPr/>
        </p:nvSpPr>
        <p:spPr>
          <a:xfrm>
            <a:off x="1916311" y="5906214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Ejecuta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con un mensaje claro describiendo los cambios realizados</a:t>
            </a:r>
            <a:endParaRPr lang="en-US" sz="155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041" y="6462832"/>
            <a:ext cx="1008578" cy="1210270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1916311" y="6664523"/>
            <a:ext cx="2647712" cy="3309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Enviar a GitHub</a:t>
            </a:r>
            <a:endParaRPr lang="en-US" sz="2050" dirty="0"/>
          </a:p>
        </p:txBody>
      </p:sp>
      <p:sp>
        <p:nvSpPr>
          <p:cNvPr id="17" name="Text 10"/>
          <p:cNvSpPr/>
          <p:nvPr/>
        </p:nvSpPr>
        <p:spPr>
          <a:xfrm>
            <a:off x="1916311" y="7116485"/>
            <a:ext cx="12008048" cy="3226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Sincroniza con 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push</a:t>
            </a:r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compartir tu trabajo con el equipo</a:t>
            </a:r>
            <a:endParaRPr lang="en-US" sz="15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280041"/>
            <a:ext cx="10209609" cy="7442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850"/>
              </a:lnSpc>
              <a:buNone/>
            </a:pPr>
            <a:r>
              <a:rPr lang="en-US" sz="46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Ejemplo Práctico: Tu Primer Proyecto</a:t>
            </a:r>
            <a:endParaRPr lang="en-US" sz="4650" dirty="0"/>
          </a:p>
        </p:txBody>
      </p:sp>
      <p:sp>
        <p:nvSpPr>
          <p:cNvPr id="3" name="Text 1"/>
          <p:cNvSpPr/>
          <p:nvPr/>
        </p:nvSpPr>
        <p:spPr>
          <a:xfrm>
            <a:off x="793790" y="24779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832973"/>
            <a:ext cx="4196358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007281"/>
            <a:ext cx="3811191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Crear repositorio en GitHub</a:t>
            </a:r>
            <a:endParaRPr lang="en-US" sz="2300" dirty="0"/>
          </a:p>
        </p:txBody>
      </p:sp>
      <p:sp>
        <p:nvSpPr>
          <p:cNvPr id="6" name="Text 4"/>
          <p:cNvSpPr/>
          <p:nvPr/>
        </p:nvSpPr>
        <p:spPr>
          <a:xfrm>
            <a:off x="793790" y="351543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Accede a github.com, haz clic en "New repository" y configura nombre, descripción y visibilidad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216962" y="24779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16962" y="2832973"/>
            <a:ext cx="4196358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9" name="Text 7"/>
          <p:cNvSpPr/>
          <p:nvPr/>
        </p:nvSpPr>
        <p:spPr>
          <a:xfrm>
            <a:off x="5216962" y="3007281"/>
            <a:ext cx="3712726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Conectar desde tu terminal</a:t>
            </a:r>
            <a:endParaRPr lang="en-US" sz="2300" dirty="0"/>
          </a:p>
        </p:txBody>
      </p:sp>
      <p:sp>
        <p:nvSpPr>
          <p:cNvPr id="10" name="Text 8"/>
          <p:cNvSpPr/>
          <p:nvPr/>
        </p:nvSpPr>
        <p:spPr>
          <a:xfrm>
            <a:off x="5216962" y="3515439"/>
            <a:ext cx="4196358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Abre Git Bash o la terminal de VS Code y navega hasta la carpeta de tu proyecto local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9640133" y="2477929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9640133" y="2832973"/>
            <a:ext cx="4196358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3" name="Text 11"/>
          <p:cNvSpPr/>
          <p:nvPr/>
        </p:nvSpPr>
        <p:spPr>
          <a:xfrm>
            <a:off x="9640133" y="3007281"/>
            <a:ext cx="383500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Vincular repositorio remoto</a:t>
            </a:r>
            <a:endParaRPr lang="en-US" sz="2300" dirty="0"/>
          </a:p>
        </p:txBody>
      </p:sp>
      <p:sp>
        <p:nvSpPr>
          <p:cNvPr id="14" name="Text 12"/>
          <p:cNvSpPr/>
          <p:nvPr/>
        </p:nvSpPr>
        <p:spPr>
          <a:xfrm>
            <a:off x="9640133" y="3515439"/>
            <a:ext cx="4196358" cy="733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Ejecuta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remote add origin URL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para conectar tu proyecto local con GitHub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93790" y="50009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93790" y="5356027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17" name="Text 15"/>
          <p:cNvSpPr/>
          <p:nvPr/>
        </p:nvSpPr>
        <p:spPr>
          <a:xfrm>
            <a:off x="793790" y="5530334"/>
            <a:ext cx="3020973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Subir tu código inicial</a:t>
            </a:r>
            <a:endParaRPr lang="en-US" sz="2300" dirty="0"/>
          </a:p>
        </p:txBody>
      </p:sp>
      <p:sp>
        <p:nvSpPr>
          <p:cNvPr id="18" name="Text 16"/>
          <p:cNvSpPr/>
          <p:nvPr/>
        </p:nvSpPr>
        <p:spPr>
          <a:xfrm>
            <a:off x="793790" y="6038493"/>
            <a:ext cx="6407944" cy="7410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Usa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add .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,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commit -m "Primer commit"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y 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push -u origin main</a:t>
            </a:r>
            <a:endParaRPr lang="en-US" sz="1750" dirty="0"/>
          </a:p>
        </p:txBody>
      </p:sp>
      <p:sp>
        <p:nvSpPr>
          <p:cNvPr id="19" name="Text 17"/>
          <p:cNvSpPr/>
          <p:nvPr/>
        </p:nvSpPr>
        <p:spPr>
          <a:xfrm>
            <a:off x="7428548" y="500098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0" name="Shape 18"/>
          <p:cNvSpPr/>
          <p:nvPr/>
        </p:nvSpPr>
        <p:spPr>
          <a:xfrm>
            <a:off x="7428548" y="5356027"/>
            <a:ext cx="6407944" cy="30480"/>
          </a:xfrm>
          <a:prstGeom prst="rect">
            <a:avLst/>
          </a:prstGeom>
          <a:solidFill>
            <a:srgbClr val="007EBD"/>
          </a:solidFill>
          <a:ln/>
        </p:spPr>
      </p:sp>
      <p:sp>
        <p:nvSpPr>
          <p:cNvPr id="21" name="Text 19"/>
          <p:cNvSpPr/>
          <p:nvPr/>
        </p:nvSpPr>
        <p:spPr>
          <a:xfrm>
            <a:off x="7428548" y="5530334"/>
            <a:ext cx="2977039" cy="3720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Verificar en la web</a:t>
            </a:r>
            <a:endParaRPr lang="en-US" sz="2300" dirty="0"/>
          </a:p>
        </p:txBody>
      </p:sp>
      <p:sp>
        <p:nvSpPr>
          <p:cNvPr id="22" name="Text 20"/>
          <p:cNvSpPr/>
          <p:nvPr/>
        </p:nvSpPr>
        <p:spPr>
          <a:xfrm>
            <a:off x="7428548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Refresca tu repositorio en GitHub para confirmar que todos los archivos se subieron correctamente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78048" y="454104"/>
            <a:ext cx="4335542" cy="5418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Buenas Prácticas</a:t>
            </a:r>
            <a:endParaRPr lang="en-US" sz="3400" dirty="0"/>
          </a:p>
        </p:txBody>
      </p:sp>
      <p:sp>
        <p:nvSpPr>
          <p:cNvPr id="3" name="Shape 1"/>
          <p:cNvSpPr/>
          <p:nvPr/>
        </p:nvSpPr>
        <p:spPr>
          <a:xfrm>
            <a:off x="578048" y="1517035"/>
            <a:ext cx="82510" cy="82510"/>
          </a:xfrm>
          <a:prstGeom prst="roundRect">
            <a:avLst>
              <a:gd name="adj" fmla="val 554115"/>
            </a:avLst>
          </a:prstGeom>
          <a:solidFill>
            <a:srgbClr val="007EBD"/>
          </a:solidFill>
          <a:ln/>
        </p:spPr>
      </p:sp>
      <p:sp>
        <p:nvSpPr>
          <p:cNvPr id="4" name="Text 2"/>
          <p:cNvSpPr/>
          <p:nvPr/>
        </p:nvSpPr>
        <p:spPr>
          <a:xfrm>
            <a:off x="825698" y="1429345"/>
            <a:ext cx="3429714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Commits frecuentes y descriptivos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825698" y="1865471"/>
            <a:ext cx="6288048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Realiza commits pequeños con mensajes claros que expliquen el "qué" y el "por qué"</a:t>
            </a:r>
            <a:endParaRPr lang="en-US" sz="1300" dirty="0"/>
          </a:p>
        </p:txBody>
      </p:sp>
      <p:sp>
        <p:nvSpPr>
          <p:cNvPr id="6" name="Shape 4"/>
          <p:cNvSpPr/>
          <p:nvPr/>
        </p:nvSpPr>
        <p:spPr>
          <a:xfrm>
            <a:off x="578048" y="2811840"/>
            <a:ext cx="82510" cy="82510"/>
          </a:xfrm>
          <a:prstGeom prst="roundRect">
            <a:avLst>
              <a:gd name="adj" fmla="val 554115"/>
            </a:avLst>
          </a:prstGeom>
          <a:solidFill>
            <a:srgbClr val="007EBD"/>
          </a:solidFill>
          <a:ln/>
        </p:spPr>
      </p:sp>
      <p:sp>
        <p:nvSpPr>
          <p:cNvPr id="7" name="Text 5"/>
          <p:cNvSpPr/>
          <p:nvPr/>
        </p:nvSpPr>
        <p:spPr>
          <a:xfrm>
            <a:off x="825698" y="2724150"/>
            <a:ext cx="330600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Usa ramas para nuevas funciones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825698" y="3160276"/>
            <a:ext cx="6288048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Nunca trabajes directamente en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. Crea ramas para cada característica o corrección</a:t>
            </a:r>
            <a:endParaRPr lang="en-US" sz="1300" dirty="0"/>
          </a:p>
        </p:txBody>
      </p:sp>
      <p:sp>
        <p:nvSpPr>
          <p:cNvPr id="9" name="Shape 7"/>
          <p:cNvSpPr/>
          <p:nvPr/>
        </p:nvSpPr>
        <p:spPr>
          <a:xfrm>
            <a:off x="578048" y="4106644"/>
            <a:ext cx="82510" cy="82510"/>
          </a:xfrm>
          <a:prstGeom prst="roundRect">
            <a:avLst>
              <a:gd name="adj" fmla="val 554115"/>
            </a:avLst>
          </a:prstGeom>
          <a:solidFill>
            <a:srgbClr val="007EBD"/>
          </a:solidFill>
          <a:ln/>
        </p:spPr>
      </p:sp>
      <p:sp>
        <p:nvSpPr>
          <p:cNvPr id="10" name="Text 8"/>
          <p:cNvSpPr/>
          <p:nvPr/>
        </p:nvSpPr>
        <p:spPr>
          <a:xfrm>
            <a:off x="825698" y="4018955"/>
            <a:ext cx="2785943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Revisa antes de hacer merge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825698" y="4455081"/>
            <a:ext cx="6288048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Siempre crea pull requests y pide revisión de código antes de fusionar cambios importantes</a:t>
            </a:r>
            <a:endParaRPr lang="en-US" sz="1300" dirty="0"/>
          </a:p>
        </p:txBody>
      </p:sp>
      <p:sp>
        <p:nvSpPr>
          <p:cNvPr id="12" name="Shape 10"/>
          <p:cNvSpPr/>
          <p:nvPr/>
        </p:nvSpPr>
        <p:spPr>
          <a:xfrm>
            <a:off x="578048" y="5401449"/>
            <a:ext cx="82510" cy="82510"/>
          </a:xfrm>
          <a:prstGeom prst="roundRect">
            <a:avLst>
              <a:gd name="adj" fmla="val 554115"/>
            </a:avLst>
          </a:prstGeom>
          <a:solidFill>
            <a:srgbClr val="007EBD"/>
          </a:solidFill>
          <a:ln/>
        </p:spPr>
      </p:sp>
      <p:sp>
        <p:nvSpPr>
          <p:cNvPr id="13" name="Text 11"/>
          <p:cNvSpPr/>
          <p:nvPr/>
        </p:nvSpPr>
        <p:spPr>
          <a:xfrm>
            <a:off x="825698" y="5313759"/>
            <a:ext cx="3377208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Mantén actualizado tu repositorio</a:t>
            </a:r>
            <a:endParaRPr lang="en-US" sz="1700" dirty="0"/>
          </a:p>
        </p:txBody>
      </p:sp>
      <p:sp>
        <p:nvSpPr>
          <p:cNvPr id="14" name="Text 12"/>
          <p:cNvSpPr/>
          <p:nvPr/>
        </p:nvSpPr>
        <p:spPr>
          <a:xfrm>
            <a:off x="825698" y="5749885"/>
            <a:ext cx="6288048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Haz 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highlight>
                  <a:srgbClr val="F2F2F2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git pull</a:t>
            </a:r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regularmente para evitar conflictos y trabajar con la versión más reciente</a:t>
            </a:r>
            <a:endParaRPr lang="en-US" sz="1300" dirty="0"/>
          </a:p>
        </p:txBody>
      </p:sp>
      <p:sp>
        <p:nvSpPr>
          <p:cNvPr id="15" name="Shape 13"/>
          <p:cNvSpPr/>
          <p:nvPr/>
        </p:nvSpPr>
        <p:spPr>
          <a:xfrm>
            <a:off x="578048" y="6696254"/>
            <a:ext cx="82510" cy="82510"/>
          </a:xfrm>
          <a:prstGeom prst="roundRect">
            <a:avLst>
              <a:gd name="adj" fmla="val 554115"/>
            </a:avLst>
          </a:prstGeom>
          <a:solidFill>
            <a:srgbClr val="007EBD"/>
          </a:solidFill>
          <a:ln/>
        </p:spPr>
      </p:sp>
      <p:sp>
        <p:nvSpPr>
          <p:cNvPr id="16" name="Text 14"/>
          <p:cNvSpPr/>
          <p:nvPr/>
        </p:nvSpPr>
        <p:spPr>
          <a:xfrm>
            <a:off x="825698" y="6608564"/>
            <a:ext cx="2307669" cy="2709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Documenta tu proyecto</a:t>
            </a:r>
            <a:endParaRPr lang="en-US" sz="1700" dirty="0"/>
          </a:p>
        </p:txBody>
      </p:sp>
      <p:sp>
        <p:nvSpPr>
          <p:cNvPr id="17" name="Text 15"/>
          <p:cNvSpPr/>
          <p:nvPr/>
        </p:nvSpPr>
        <p:spPr>
          <a:xfrm>
            <a:off x="825698" y="7044690"/>
            <a:ext cx="6288048" cy="5283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3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Un buen README.md hace que tu proyecto sea accesible y profesional para otros desarrolladores</a:t>
            </a:r>
            <a:endParaRPr lang="en-US" sz="1300" dirty="0"/>
          </a:p>
        </p:txBody>
      </p:sp>
      <p:pic>
        <p:nvPicPr>
          <p:cNvPr id="18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4274" y="1429345"/>
            <a:ext cx="6535698" cy="653569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2025-10-24T20:30:50Z</dcterms:created>
  <dcterms:modified xsi:type="dcterms:W3CDTF">2025-10-24T20:30:50Z</dcterms:modified>
</cp:coreProperties>
</file>